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notesMasterIdLst>
    <p:notesMasterId r:id="rId13"/>
  </p:notesMasterIdLst>
  <p:sldIdLst>
    <p:sldId id="257" r:id="rId2"/>
    <p:sldId id="294" r:id="rId3"/>
    <p:sldId id="267" r:id="rId4"/>
    <p:sldId id="296" r:id="rId5"/>
    <p:sldId id="282" r:id="rId6"/>
    <p:sldId id="286" r:id="rId7"/>
    <p:sldId id="297" r:id="rId8"/>
    <p:sldId id="287" r:id="rId9"/>
    <p:sldId id="288" r:id="rId10"/>
    <p:sldId id="290" r:id="rId11"/>
    <p:sldId id="295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femarcearmijo@outlook.es" initials="p" lastIdx="0" clrIdx="0">
    <p:extLst>
      <p:ext uri="{19B8F6BF-5375-455C-9EA6-DF929625EA0E}">
        <p15:presenceInfo xmlns:p15="http://schemas.microsoft.com/office/powerpoint/2012/main" userId="e17c9a444e7e05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CAFF1-D92E-4549-9977-D946CA107AE2}" type="datetimeFigureOut">
              <a:rPr lang="es-CL" smtClean="0"/>
              <a:t>24-09-2021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BF9FD-3A00-464C-AA23-18224C73DD2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850D-45B4-4638-9D81-D47D807DACC7}" type="datetime1">
              <a:rPr lang="es-CL" smtClean="0"/>
              <a:t>24-09-2021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386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24-09-2021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5184279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24-09-2021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243277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24-09-2021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93175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24-09-2021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8765229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24-09-2021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43444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29B8-9B81-41B7-A833-4C1C4267B3AB}" type="datetime1">
              <a:rPr lang="es-CL" smtClean="0"/>
              <a:t>24-09-2021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1988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E50A-C764-4A2F-83A6-74133FDCDC43}" type="datetime1">
              <a:rPr lang="es-CL" smtClean="0"/>
              <a:t>24-09-2021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37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8266-4D11-4A9E-A037-9B4BE649C6C8}" type="datetime1">
              <a:rPr lang="es-CL" smtClean="0"/>
              <a:t>24-09-2021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0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41B2-3B86-4DD1-959C-A4714D965B45}" type="datetime1">
              <a:rPr lang="es-CL" smtClean="0"/>
              <a:t>24-09-2021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526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8846-175B-4F01-ACC2-563A3595E7F7}" type="datetime1">
              <a:rPr lang="es-CL" smtClean="0"/>
              <a:t>24-09-2021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044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F173-FDAA-444E-AB88-397870D81044}" type="datetime1">
              <a:rPr lang="es-CL" smtClean="0"/>
              <a:t>24-09-2021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17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24-09-2021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481375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7225-2A18-49E5-9557-0C621FAC855F}" type="datetime1">
              <a:rPr lang="es-CL" smtClean="0"/>
              <a:t>24-09-2021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778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3DDC-7280-4463-B246-67F7BED45AB6}" type="datetime1">
              <a:rPr lang="es-CL" smtClean="0"/>
              <a:t>24-09-2021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53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F3F4-59A5-4CB0-AF6D-206DBE57955F}" type="datetime1">
              <a:rPr lang="es-CL" smtClean="0"/>
              <a:t>24-09-2021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219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AB453-2F60-4D31-91AD-C753ADE73311}" type="datetime1">
              <a:rPr lang="es-CL" smtClean="0"/>
              <a:t>24-09-2021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11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cela.armijo@colegiosanandres.c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ponsabilidadsocial.net/la-responsabilidad-social-que-es-definicion-concepto-y-tipos/" TargetMode="External"/><Relationship Id="rId2" Type="http://schemas.openxmlformats.org/officeDocument/2006/relationships/hyperlink" Target="https://www.responsabilidadsocial.net/medio-ambiente-que-es-definicion-caracteristicas-cuidado-y-cartele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responsabilidadsocial.net/3r-la-regla-de-las-tres-erres-reducir-reciclar-y-reutilizar/" TargetMode="External"/><Relationship Id="rId5" Type="http://schemas.openxmlformats.org/officeDocument/2006/relationships/hyperlink" Target="https://www.responsabilidadsocial.net/sostenibilidad-que-es-definicion-concepto-tipos-y-ejemplos/" TargetMode="External"/><Relationship Id="rId4" Type="http://schemas.openxmlformats.org/officeDocument/2006/relationships/hyperlink" Target="https://www.responsabilidadsocial.net/sustentabilidad-que-es-definicion-concepto-principios-y-tipo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 noChangeShapeType="1"/>
          </p:cNvSpPr>
          <p:nvPr/>
        </p:nvSpPr>
        <p:spPr bwMode="auto">
          <a:xfrm>
            <a:off x="1500166" y="214290"/>
            <a:ext cx="7072362" cy="1928826"/>
          </a:xfrm>
          <a:prstGeom prst="rect">
            <a:avLst/>
          </a:prstGeom>
          <a:gradFill rotWithShape="1">
            <a:gsLst>
              <a:gs pos="0">
                <a:srgbClr val="F5D7CC"/>
              </a:gs>
              <a:gs pos="100000">
                <a:srgbClr val="FFFFFF"/>
              </a:gs>
            </a:gsLst>
            <a:lin ang="0" scaled="1"/>
          </a:gra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s-CL" dirty="0"/>
          </a:p>
        </p:txBody>
      </p:sp>
      <p:sp>
        <p:nvSpPr>
          <p:cNvPr id="1031" name="Rectangle 7"/>
          <p:cNvSpPr>
            <a:spLocks noChangeArrowheads="1" noChangeShapeType="1"/>
          </p:cNvSpPr>
          <p:nvPr/>
        </p:nvSpPr>
        <p:spPr bwMode="auto">
          <a:xfrm>
            <a:off x="3786182" y="642918"/>
            <a:ext cx="4786346" cy="1030287"/>
          </a:xfrm>
          <a:prstGeom prst="rect">
            <a:avLst/>
          </a:prstGeom>
          <a:solidFill>
            <a:srgbClr val="990000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2" name="Text Box 8"/>
          <p:cNvSpPr txBox="1">
            <a:spLocks noChangeArrowheads="1" noChangeShapeType="1"/>
          </p:cNvSpPr>
          <p:nvPr/>
        </p:nvSpPr>
        <p:spPr bwMode="auto">
          <a:xfrm>
            <a:off x="4572000" y="642918"/>
            <a:ext cx="3449637" cy="10461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COLEGIO </a:t>
            </a: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               SAN ANDRÉS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4786314" y="1643050"/>
            <a:ext cx="3744912" cy="3603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Agency FB" pitchFamily="34" charset="0"/>
                <a:cs typeface="Arial" pitchFamily="34" charset="0"/>
              </a:rPr>
              <a:t>“</a:t>
            </a: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Educando para crecer”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 noChangeShapeType="1"/>
          </p:cNvSpPr>
          <p:nvPr/>
        </p:nvSpPr>
        <p:spPr bwMode="auto">
          <a:xfrm>
            <a:off x="2643174" y="642918"/>
            <a:ext cx="373062" cy="344487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7" name="Rectangle 13"/>
          <p:cNvSpPr>
            <a:spLocks noChangeArrowheads="1" noChangeShapeType="1"/>
          </p:cNvSpPr>
          <p:nvPr/>
        </p:nvSpPr>
        <p:spPr bwMode="auto">
          <a:xfrm>
            <a:off x="4143372" y="642918"/>
            <a:ext cx="373062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8" name="Rectangle 14"/>
          <p:cNvSpPr>
            <a:spLocks noChangeArrowheads="1" noChangeShapeType="1"/>
          </p:cNvSpPr>
          <p:nvPr/>
        </p:nvSpPr>
        <p:spPr bwMode="auto">
          <a:xfrm>
            <a:off x="3786182" y="1357298"/>
            <a:ext cx="373062" cy="35719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9" name="Rectangle 15"/>
          <p:cNvSpPr>
            <a:spLocks noChangeArrowheads="1" noChangeShapeType="1"/>
          </p:cNvSpPr>
          <p:nvPr/>
        </p:nvSpPr>
        <p:spPr bwMode="auto">
          <a:xfrm>
            <a:off x="3786182" y="642918"/>
            <a:ext cx="373062" cy="415925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Rectangle 14"/>
          <p:cNvSpPr>
            <a:spLocks noChangeArrowheads="1" noChangeShapeType="1"/>
          </p:cNvSpPr>
          <p:nvPr/>
        </p:nvSpPr>
        <p:spPr bwMode="auto">
          <a:xfrm>
            <a:off x="4143372" y="100010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9" name="Rectangle 14"/>
          <p:cNvSpPr>
            <a:spLocks noChangeArrowheads="1" noChangeShapeType="1"/>
          </p:cNvSpPr>
          <p:nvPr/>
        </p:nvSpPr>
        <p:spPr bwMode="auto">
          <a:xfrm>
            <a:off x="4500562" y="64291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1" name="Rectangle 13"/>
          <p:cNvSpPr>
            <a:spLocks noChangeArrowheads="1" noChangeShapeType="1"/>
          </p:cNvSpPr>
          <p:nvPr/>
        </p:nvSpPr>
        <p:spPr bwMode="auto">
          <a:xfrm>
            <a:off x="3786182" y="1000108"/>
            <a:ext cx="357190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logo CSA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14290"/>
            <a:ext cx="1714512" cy="150019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3" name="22 Marcador de contenido"/>
          <p:cNvSpPr>
            <a:spLocks noGrp="1"/>
          </p:cNvSpPr>
          <p:nvPr>
            <p:ph idx="1"/>
          </p:nvPr>
        </p:nvSpPr>
        <p:spPr>
          <a:xfrm>
            <a:off x="457200" y="1985951"/>
            <a:ext cx="8229600" cy="442053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CL" sz="6400" dirty="0" smtClean="0"/>
              <a:t> Tecnología U2</a:t>
            </a:r>
          </a:p>
          <a:p>
            <a:pPr algn="ctr">
              <a:buNone/>
            </a:pPr>
            <a:r>
              <a:rPr lang="es-CL" sz="6400" dirty="0" smtClean="0"/>
              <a:t> 8vos años A Y B clase virtual 5 </a:t>
            </a:r>
          </a:p>
          <a:p>
            <a:pPr algn="ctr">
              <a:buNone/>
            </a:pPr>
            <a:r>
              <a:rPr lang="es-CL" sz="4600" dirty="0" smtClean="0"/>
              <a:t>21/24 de Septiembre 2021 </a:t>
            </a:r>
            <a:r>
              <a:rPr lang="es-CL" sz="3600" dirty="0" smtClean="0">
                <a:hlinkClick r:id="rId3"/>
              </a:rPr>
              <a:t>marcela.armijo@colegiosanandres.cl</a:t>
            </a:r>
            <a:endParaRPr lang="es-CL" sz="3600" dirty="0" smtClean="0"/>
          </a:p>
          <a:p>
            <a:pPr algn="ctr">
              <a:buNone/>
            </a:pPr>
            <a:r>
              <a:rPr lang="es-CL" sz="2400" b="1" dirty="0" smtClean="0"/>
              <a:t>CELULAR TRABAJO +56964079452</a:t>
            </a:r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just"/>
            <a:r>
              <a:rPr lang="es-CL" dirty="0" smtClean="0"/>
              <a:t>PROFESORA MARCELA ARMIJO </a:t>
            </a:r>
          </a:p>
          <a:p>
            <a:pPr algn="just"/>
            <a:r>
              <a:rPr lang="es-CL" dirty="0" smtClean="0"/>
              <a:t>  Colegio San Andrés - 2021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</p:spPr>
        <p:txBody>
          <a:bodyPr/>
          <a:lstStyle/>
          <a:p>
            <a:r>
              <a:rPr lang="es-ES" dirty="0"/>
              <a:t>Para finalizar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772816"/>
            <a:ext cx="7706817" cy="4268547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TICKET DE SALIDA </a:t>
            </a:r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clase del 21 y  24 de septiembre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TE LLEVAS DE LA CLASE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EN TU CUADERNO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en-US" sz="2000" b="1" dirty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173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8" y="692696"/>
            <a:ext cx="7842485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MUCHAS GRACIAS POR SU PARTICIPACIÒN </a:t>
            </a:r>
            <a:br>
              <a:rPr lang="es-ES" b="1" dirty="0" smtClean="0"/>
            </a:br>
            <a:r>
              <a:rPr lang="es-ES" b="1" dirty="0" smtClean="0"/>
              <a:t>NOS ENCONTRAMOS EN LA PROXIMA CLASE VIRTUAL </a:t>
            </a:r>
            <a:r>
              <a:rPr lang="es-ES" b="1" smtClean="0"/>
              <a:t>DEL </a:t>
            </a:r>
            <a:r>
              <a:rPr lang="es-ES" b="1" smtClean="0"/>
              <a:t>5 Y 8 </a:t>
            </a:r>
            <a:r>
              <a:rPr lang="es-ES" b="1" dirty="0" smtClean="0"/>
              <a:t>DE OCTUBRE</a:t>
            </a:r>
            <a:endParaRPr lang="en-US" b="1" dirty="0"/>
          </a:p>
        </p:txBody>
      </p:sp>
      <p:pic>
        <p:nvPicPr>
          <p:cNvPr id="6" name="Marcador de contenido 5" descr="Archivo:&lt;strong&gt;Emoji&lt;/strong&gt; u1f64b.svg - Wikipedia, la enciclopedia libr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3284538"/>
            <a:ext cx="2757487" cy="2757487"/>
          </a:xfrm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30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850833" cy="587152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DESAFIO DE LA CLASE</a:t>
            </a:r>
            <a:endParaRPr lang="en-US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pic>
        <p:nvPicPr>
          <p:cNvPr id="6" name="Marcador de contenido 5" descr="La ropa, una sopa de letras | La página del español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5985"/>
            <a:ext cx="8424936" cy="6612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60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s-CL" b="1" dirty="0" smtClean="0"/>
              <a:t>¿QUÉ APRENDIMOS?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772816"/>
            <a:ext cx="8572560" cy="50851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L" sz="2000" b="1" dirty="0" smtClean="0"/>
          </a:p>
          <a:p>
            <a:pPr marL="0" indent="0">
              <a:buNone/>
            </a:pPr>
            <a:endParaRPr lang="es-CL" sz="4000" b="1" dirty="0" smtClean="0"/>
          </a:p>
          <a:p>
            <a:pPr marL="0" indent="0" algn="ctr">
              <a:buNone/>
            </a:pPr>
            <a:r>
              <a:rPr lang="es-CL" sz="4000" b="1" dirty="0" smtClean="0"/>
              <a:t>GENIAL!!!!!!!!</a:t>
            </a:r>
          </a:p>
          <a:p>
            <a:pPr marL="0" indent="0" algn="ctr">
              <a:buNone/>
            </a:pPr>
            <a:r>
              <a:rPr lang="es-CL" sz="4000" b="1" dirty="0" smtClean="0"/>
              <a:t>ÉXITO EN ESTE SEMESTRE</a:t>
            </a:r>
            <a:endParaRPr lang="es-CL" sz="40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Gestión Pedagógica y C Escolar  Colegio San Andrés - 2021</a:t>
            </a:r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RECORDAR Y NO OLVIDAR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b="1" dirty="0" smtClean="0"/>
              <a:t>1.- ESTA SEMANA SE ENVÌAN LOS PPT O TRIPTICOS DE UN LUGAR TURISTICO DE LA REGION METROPOLITANA, CONSIDERAR ACCIONES EN </a:t>
            </a:r>
            <a:r>
              <a:rPr lang="es-ES" sz="2400" b="1" smtClean="0"/>
              <a:t>PANDEMIA.</a:t>
            </a:r>
          </a:p>
          <a:p>
            <a:endParaRPr lang="es-ES" sz="2400" b="1" dirty="0" smtClean="0"/>
          </a:p>
          <a:p>
            <a:r>
              <a:rPr lang="es-ES" sz="2400" b="1" dirty="0" smtClean="0"/>
              <a:t>2.. TRABAJOS SE MANDAN AL CORREO DE LA PROFESORA CON EL NOMBRE Y CURSO DE LOS ESTUDIANTES.</a:t>
            </a:r>
            <a:endParaRPr lang="en-US" sz="2400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713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99" y="609600"/>
            <a:ext cx="770681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INICIO </a:t>
            </a:r>
            <a:br>
              <a:rPr lang="es-CL" b="1" dirty="0" smtClean="0"/>
            </a:br>
            <a:r>
              <a:rPr lang="es-CL" b="1" dirty="0" smtClean="0"/>
              <a:t>OBJETIVO DE LA CLASE OA2 OA5</a:t>
            </a:r>
            <a:br>
              <a:rPr lang="es-CL" b="1" dirty="0" smtClean="0"/>
            </a:b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1930400"/>
            <a:ext cx="7994850" cy="41109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CL" sz="2800" b="1" dirty="0" smtClean="0">
                <a:solidFill>
                  <a:schemeClr val="tx1"/>
                </a:solidFill>
              </a:rPr>
              <a:t>OBJETIVO DE LA CLASE: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4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EN TU </a:t>
            </a:r>
            <a:r>
              <a:rPr lang="es-CL" sz="24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CUADERNO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400" b="1" u="sng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DESARROLLAR ESTRATEGIAS TECNOLÒGICAS, QUE IMPLIQUEN LA REPARACIÒN O TRANSFORMACIÒN DE UN OBJETO TECNOLÒGICO (PRENDA DE VESTIR)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400" b="1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OAT RESPETAR  Y CUIDAR EL AMBIENTE MÀS CERCANO. FORTALECER LA RESPONSABILIDAD.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ORIENTACION MARCELA ARMIJO  Colegio San Andrés - 2021</a:t>
            </a:r>
            <a:endParaRPr lang="es-C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18785" cy="803176"/>
          </a:xfrm>
        </p:spPr>
        <p:txBody>
          <a:bodyPr>
            <a:normAutofit/>
          </a:bodyPr>
          <a:lstStyle/>
          <a:p>
            <a:pPr algn="ctr"/>
            <a:r>
              <a:rPr lang="es-CL" b="1" dirty="0" smtClean="0"/>
              <a:t>DESARROLLO ACTIVIDAD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412776"/>
            <a:ext cx="7706817" cy="46285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CL" sz="2400" b="1" dirty="0" smtClean="0"/>
          </a:p>
          <a:p>
            <a:r>
              <a:rPr lang="es-CL" sz="2400" dirty="0" smtClean="0"/>
              <a:t>Los estudiantes comenta sobre el objetivo de la clase.</a:t>
            </a:r>
          </a:p>
          <a:p>
            <a:r>
              <a:rPr lang="es-CL" sz="2400" dirty="0" smtClean="0"/>
              <a:t>Se fortalecen las acciones de:</a:t>
            </a:r>
          </a:p>
          <a:p>
            <a:r>
              <a:rPr lang="es-CL" sz="2400" dirty="0" smtClean="0"/>
              <a:t>RECICLAR</a:t>
            </a:r>
          </a:p>
          <a:p>
            <a:r>
              <a:rPr lang="es-CL" sz="2400" dirty="0" smtClean="0"/>
              <a:t>REPARAR</a:t>
            </a:r>
          </a:p>
          <a:p>
            <a:r>
              <a:rPr lang="es-CL" sz="2400" dirty="0" smtClean="0"/>
              <a:t>REGALAR</a:t>
            </a:r>
          </a:p>
          <a:p>
            <a:r>
              <a:rPr lang="es-CL" sz="2400" dirty="0" smtClean="0"/>
              <a:t>REUTILIZAR</a:t>
            </a:r>
          </a:p>
          <a:p>
            <a:r>
              <a:rPr lang="es-CL" sz="2400" dirty="0" smtClean="0"/>
              <a:t>Aprecian video de reutilización de prendas de vestir (recurso 1)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4706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Gestión Pedagógica  Colegio San Andrés - 2021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609599" y="474345"/>
            <a:ext cx="741878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b="1" dirty="0" smtClean="0">
              <a:solidFill>
                <a:srgbClr val="111111"/>
              </a:solidFill>
              <a:latin typeface="Rubik"/>
            </a:endParaRPr>
          </a:p>
          <a:p>
            <a:pPr algn="ctr"/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  <a:latin typeface="Rubik"/>
              </a:rPr>
              <a:t>Regla </a:t>
            </a: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Rubik"/>
              </a:rPr>
              <a:t>de las 5 </a:t>
            </a:r>
            <a:r>
              <a:rPr lang="es-ES" sz="2400" b="1" dirty="0" err="1">
                <a:solidFill>
                  <a:schemeClr val="accent1">
                    <a:lumMod val="75000"/>
                  </a:schemeClr>
                </a:solidFill>
                <a:latin typeface="Rubik"/>
              </a:rPr>
              <a:t>rs</a:t>
            </a: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Rubik"/>
              </a:rPr>
              <a:t> ecológicas: Reducir, Reparar, Recuperar, Reutilizar y </a:t>
            </a:r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  <a:latin typeface="Rubik"/>
              </a:rPr>
              <a:t>Reciclar</a:t>
            </a:r>
          </a:p>
          <a:p>
            <a:pPr algn="ctr"/>
            <a:endParaRPr lang="es-ES" sz="2400" dirty="0">
              <a:solidFill>
                <a:schemeClr val="accent1">
                  <a:lumMod val="75000"/>
                </a:schemeClr>
              </a:solidFill>
              <a:latin typeface="Rubik"/>
            </a:endParaRPr>
          </a:p>
          <a:p>
            <a:r>
              <a:rPr lang="es-ES" dirty="0">
                <a:solidFill>
                  <a:srgbClr val="222222"/>
                </a:solidFill>
                <a:latin typeface="Rubik"/>
              </a:rPr>
              <a:t>El origen de la regla de las 3 </a:t>
            </a:r>
            <a:r>
              <a:rPr lang="es-ES" dirty="0" err="1">
                <a:solidFill>
                  <a:srgbClr val="222222"/>
                </a:solidFill>
                <a:latin typeface="Rubik"/>
              </a:rPr>
              <a:t>rs</a:t>
            </a:r>
            <a:r>
              <a:rPr lang="es-ES" dirty="0">
                <a:solidFill>
                  <a:srgbClr val="222222"/>
                </a:solidFill>
                <a:latin typeface="Rubik"/>
              </a:rPr>
              <a:t> ecológicas lo inició la organización de conservación </a:t>
            </a:r>
            <a:r>
              <a:rPr lang="es-ES" dirty="0">
                <a:solidFill>
                  <a:srgbClr val="07498C"/>
                </a:solidFill>
                <a:latin typeface="Rubik"/>
                <a:hlinkClick r:id="rId2" tooltip="Medio ambiente: qué es, definición, características, cuidado y carteles"/>
              </a:rPr>
              <a:t>medio ambiental</a:t>
            </a:r>
            <a:r>
              <a:rPr lang="es-ES" dirty="0">
                <a:solidFill>
                  <a:srgbClr val="222222"/>
                </a:solidFill>
                <a:latin typeface="Rubik"/>
              </a:rPr>
              <a:t>, GreenPeace. Esta guía ecológica nació con la premisa de desarrollar comportamientos responsables en individuos, empresas y organizaciones</a:t>
            </a:r>
            <a:r>
              <a:rPr lang="es-ES" dirty="0" smtClean="0">
                <a:solidFill>
                  <a:srgbClr val="222222"/>
                </a:solidFill>
                <a:latin typeface="Rubik"/>
              </a:rPr>
              <a:t>.</a:t>
            </a:r>
          </a:p>
          <a:p>
            <a:endParaRPr lang="es-ES" dirty="0">
              <a:solidFill>
                <a:srgbClr val="222222"/>
              </a:solidFill>
              <a:latin typeface="Rubik"/>
            </a:endParaRPr>
          </a:p>
          <a:p>
            <a:r>
              <a:rPr lang="es-ES" dirty="0">
                <a:solidFill>
                  <a:srgbClr val="222222"/>
                </a:solidFill>
                <a:latin typeface="Rubik"/>
              </a:rPr>
              <a:t>El surgimiento de nuevos conceptos como </a:t>
            </a:r>
            <a:r>
              <a:rPr lang="es-ES" dirty="0">
                <a:solidFill>
                  <a:srgbClr val="07498C"/>
                </a:solidFill>
                <a:latin typeface="Rubik"/>
                <a:hlinkClick r:id="rId3"/>
              </a:rPr>
              <a:t>responsabilidad social</a:t>
            </a:r>
            <a:r>
              <a:rPr lang="es-ES" dirty="0">
                <a:solidFill>
                  <a:srgbClr val="222222"/>
                </a:solidFill>
                <a:latin typeface="Rubik"/>
              </a:rPr>
              <a:t>, </a:t>
            </a:r>
            <a:r>
              <a:rPr lang="es-ES" dirty="0">
                <a:solidFill>
                  <a:srgbClr val="07498C"/>
                </a:solidFill>
                <a:latin typeface="Rubik"/>
                <a:hlinkClick r:id="rId4" tooltip="Sustentabilidad: qué es, definición, concepto, principios y tipos"/>
              </a:rPr>
              <a:t>sustentabilidad</a:t>
            </a:r>
            <a:r>
              <a:rPr lang="es-ES" dirty="0">
                <a:solidFill>
                  <a:srgbClr val="222222"/>
                </a:solidFill>
                <a:latin typeface="Rubik"/>
              </a:rPr>
              <a:t>, y desarrollo </a:t>
            </a:r>
            <a:r>
              <a:rPr lang="es-ES" dirty="0">
                <a:solidFill>
                  <a:srgbClr val="07498C"/>
                </a:solidFill>
                <a:latin typeface="Rubik"/>
                <a:hlinkClick r:id="rId5" tooltip="Sostenibilidad: qué es, definición, concepto, tipos y ejemplos"/>
              </a:rPr>
              <a:t>sostenible</a:t>
            </a:r>
            <a:r>
              <a:rPr lang="es-ES" dirty="0">
                <a:solidFill>
                  <a:srgbClr val="222222"/>
                </a:solidFill>
                <a:latin typeface="Rubik"/>
              </a:rPr>
              <a:t> sugirieron la necesidad de un replanteamiento de estas reglas para anexar dos </a:t>
            </a:r>
            <a:r>
              <a:rPr lang="es-ES" dirty="0" err="1">
                <a:solidFill>
                  <a:srgbClr val="222222"/>
                </a:solidFill>
                <a:latin typeface="Rubik"/>
              </a:rPr>
              <a:t>rs</a:t>
            </a:r>
            <a:r>
              <a:rPr lang="es-ES" dirty="0">
                <a:solidFill>
                  <a:srgbClr val="222222"/>
                </a:solidFill>
                <a:latin typeface="Rubik"/>
              </a:rPr>
              <a:t> más: reparar y recuperar</a:t>
            </a:r>
            <a:r>
              <a:rPr lang="es-ES" dirty="0" smtClean="0">
                <a:solidFill>
                  <a:srgbClr val="222222"/>
                </a:solidFill>
                <a:latin typeface="Rubik"/>
              </a:rPr>
              <a:t>.</a:t>
            </a:r>
          </a:p>
          <a:p>
            <a:endParaRPr lang="es-ES" dirty="0" smtClean="0">
              <a:solidFill>
                <a:srgbClr val="222222"/>
              </a:solidFill>
              <a:latin typeface="Rubik"/>
            </a:endParaRPr>
          </a:p>
          <a:p>
            <a:r>
              <a:rPr lang="es-ES" dirty="0" smtClean="0">
                <a:solidFill>
                  <a:srgbClr val="222222"/>
                </a:solidFill>
                <a:latin typeface="Rubik"/>
              </a:rPr>
              <a:t>Por </a:t>
            </a:r>
            <a:r>
              <a:rPr lang="es-ES" dirty="0">
                <a:solidFill>
                  <a:srgbClr val="222222"/>
                </a:solidFill>
                <a:latin typeface="Rubik"/>
              </a:rPr>
              <a:t>lo tanto, la regla de las 3 </a:t>
            </a:r>
            <a:r>
              <a:rPr lang="es-ES" dirty="0" err="1">
                <a:solidFill>
                  <a:srgbClr val="222222"/>
                </a:solidFill>
                <a:latin typeface="Rubik"/>
              </a:rPr>
              <a:t>rs</a:t>
            </a:r>
            <a:r>
              <a:rPr lang="es-ES" dirty="0">
                <a:solidFill>
                  <a:srgbClr val="222222"/>
                </a:solidFill>
                <a:latin typeface="Rubik"/>
              </a:rPr>
              <a:t> ecológicas evolucionó hacia la regla de las 5 erres ecológicas quedando: </a:t>
            </a:r>
            <a:r>
              <a:rPr lang="es-ES" dirty="0">
                <a:solidFill>
                  <a:srgbClr val="07498C"/>
                </a:solidFill>
                <a:latin typeface="Rubik"/>
                <a:hlinkClick r:id="rId6" tooltip="3R La regla de las tres erres (Reducir, Reciclar y Reutilizar)"/>
              </a:rPr>
              <a:t>Reducir</a:t>
            </a:r>
            <a:r>
              <a:rPr lang="es-ES" dirty="0">
                <a:solidFill>
                  <a:srgbClr val="222222"/>
                </a:solidFill>
                <a:latin typeface="Rubik"/>
              </a:rPr>
              <a:t>, Reparar, Recuperar, </a:t>
            </a:r>
            <a:r>
              <a:rPr lang="es-ES" dirty="0">
                <a:solidFill>
                  <a:srgbClr val="07498C"/>
                </a:solidFill>
                <a:latin typeface="Rubik"/>
                <a:hlinkClick r:id="rId6" tooltip="3R La regla de las tres erres (Reducir, Reciclar y Reutilizar)"/>
              </a:rPr>
              <a:t>Reutilizar</a:t>
            </a:r>
            <a:r>
              <a:rPr lang="es-ES" dirty="0">
                <a:solidFill>
                  <a:srgbClr val="222222"/>
                </a:solidFill>
                <a:latin typeface="Rubik"/>
              </a:rPr>
              <a:t> y </a:t>
            </a:r>
            <a:r>
              <a:rPr lang="es-ES" u="sng" dirty="0">
                <a:solidFill>
                  <a:srgbClr val="07498C"/>
                </a:solidFill>
                <a:latin typeface="Rubik"/>
                <a:hlinkClick r:id="rId6" tooltip="3R La regla de las tres erres (Reducir, Reciclar y Reutilizar)"/>
              </a:rPr>
              <a:t>Reciclar</a:t>
            </a:r>
            <a:r>
              <a:rPr lang="es-ES" dirty="0">
                <a:solidFill>
                  <a:srgbClr val="222222"/>
                </a:solidFill>
                <a:latin typeface="Rubik"/>
              </a:rPr>
              <a:t>.</a:t>
            </a:r>
            <a:endParaRPr lang="es-ES" b="0" i="0" dirty="0">
              <a:solidFill>
                <a:srgbClr val="222222"/>
              </a:solidFill>
              <a:effectLst/>
              <a:latin typeface="Rubik"/>
            </a:endParaRPr>
          </a:p>
        </p:txBody>
      </p:sp>
    </p:spTree>
    <p:extLst>
      <p:ext uri="{BB962C8B-B14F-4D97-AF65-F5344CB8AC3E}">
        <p14:creationId xmlns:p14="http://schemas.microsoft.com/office/powerpoint/2010/main" val="2553673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58745" cy="1320800"/>
          </a:xfrm>
        </p:spPr>
        <p:txBody>
          <a:bodyPr/>
          <a:lstStyle/>
          <a:p>
            <a:r>
              <a:rPr lang="es-CL" dirty="0" smtClean="0">
                <a:solidFill>
                  <a:schemeClr val="accent2">
                    <a:lumMod val="50000"/>
                  </a:schemeClr>
                </a:solidFill>
              </a:rPr>
              <a:t>DESARROLLO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412776"/>
            <a:ext cx="7634809" cy="4628587"/>
          </a:xfrm>
        </p:spPr>
        <p:txBody>
          <a:bodyPr>
            <a:normAutofit/>
          </a:bodyPr>
          <a:lstStyle/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COMENTAN LO VISTO EN EL VIDEO</a:t>
            </a:r>
          </a:p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Se fortalece el trabajo personal</a:t>
            </a:r>
          </a:p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REUTILIZAR UNA PRENDA DE VESTIR, ACTIVIDAD A REALIZAR EN CLASE PRESENCIAL DEL MARTES </a:t>
            </a:r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28 Y  </a:t>
            </a:r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DE </a:t>
            </a:r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SEPTIEMBRE Y VIERNES 01 DE OCTUBRE </a:t>
            </a:r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O EN TRABAJO AUTONOMO SI NO ASISTE A CLASE.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028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18785" cy="875184"/>
          </a:xfrm>
        </p:spPr>
        <p:txBody>
          <a:bodyPr/>
          <a:lstStyle/>
          <a:p>
            <a:r>
              <a:rPr lang="es-CL" dirty="0" smtClean="0"/>
              <a:t>CIERRE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196752"/>
            <a:ext cx="8282881" cy="5209736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</a:rPr>
              <a:t>PARA FINALIZAR SU TRABAJO DE REPARACIÒN DEBE TOMAR TRES FOTOS DEL PROCESO</a:t>
            </a:r>
          </a:p>
          <a:p>
            <a:r>
              <a:rPr lang="es-ES" sz="2800" b="1" dirty="0" smtClean="0">
                <a:solidFill>
                  <a:srgbClr val="C00000"/>
                </a:solidFill>
              </a:rPr>
              <a:t>FOTO 1 </a:t>
            </a:r>
            <a:r>
              <a:rPr lang="es-ES" sz="2800" b="1" dirty="0" smtClean="0">
                <a:solidFill>
                  <a:schemeClr val="tx1"/>
                </a:solidFill>
              </a:rPr>
              <a:t>INICIO  PRENDA DE VESTIR ELEGIDA</a:t>
            </a:r>
          </a:p>
          <a:p>
            <a:r>
              <a:rPr lang="es-ES" sz="2800" b="1" dirty="0" smtClean="0">
                <a:solidFill>
                  <a:srgbClr val="C00000"/>
                </a:solidFill>
              </a:rPr>
              <a:t>FOTO 2 </a:t>
            </a:r>
            <a:r>
              <a:rPr lang="es-ES" sz="2800" b="1" dirty="0" smtClean="0">
                <a:solidFill>
                  <a:schemeClr val="tx1"/>
                </a:solidFill>
              </a:rPr>
              <a:t>PRENDA EN PROCESO DE TRANSFORMACION </a:t>
            </a:r>
          </a:p>
          <a:p>
            <a:r>
              <a:rPr lang="es-ES" sz="2800" b="1" dirty="0" smtClean="0">
                <a:solidFill>
                  <a:srgbClr val="C00000"/>
                </a:solidFill>
              </a:rPr>
              <a:t>FOTO 3 </a:t>
            </a:r>
            <a:r>
              <a:rPr lang="es-ES" sz="2800" b="1" dirty="0" smtClean="0">
                <a:solidFill>
                  <a:schemeClr val="tx1"/>
                </a:solidFill>
              </a:rPr>
              <a:t>PRENDA TRANSFORMADA EN UN NUEVO OBJETO O CON UN NUEVO USO</a:t>
            </a:r>
          </a:p>
          <a:p>
            <a:r>
              <a:rPr lang="es-ES" sz="2800" b="1" dirty="0" smtClean="0">
                <a:solidFill>
                  <a:srgbClr val="C00000"/>
                </a:solidFill>
              </a:rPr>
              <a:t>ENVIAR LAS TRES FOTOS AL CORREO DE LA </a:t>
            </a:r>
            <a:r>
              <a:rPr lang="es-ES" sz="2800" b="1" dirty="0" smtClean="0">
                <a:solidFill>
                  <a:srgbClr val="C00000"/>
                </a:solidFill>
              </a:rPr>
              <a:t>PROFESORA CUANDO INDIQUE FECHA DE ENTREGA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3302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1169</TotalTime>
  <Words>410</Words>
  <Application>Microsoft Office PowerPoint</Application>
  <PresentationFormat>Presentación en pantalla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Agency FB</vt:lpstr>
      <vt:lpstr>Arial</vt:lpstr>
      <vt:lpstr>Calibri</vt:lpstr>
      <vt:lpstr>Comic Sans MS</vt:lpstr>
      <vt:lpstr>Perpetua Titling MT</vt:lpstr>
      <vt:lpstr>Rubik</vt:lpstr>
      <vt:lpstr>Trebuchet MS</vt:lpstr>
      <vt:lpstr>Wingdings</vt:lpstr>
      <vt:lpstr>Wingdings 3</vt:lpstr>
      <vt:lpstr>Faceta</vt:lpstr>
      <vt:lpstr>Presentación de PowerPoint</vt:lpstr>
      <vt:lpstr>DESAFIO DE LA CLASE</vt:lpstr>
      <vt:lpstr>¿QUÉ APRENDIMOS?</vt:lpstr>
      <vt:lpstr>RECORDAR Y NO OLVIDAR</vt:lpstr>
      <vt:lpstr>INICIO  OBJETIVO DE LA CLASE OA2 OA5 </vt:lpstr>
      <vt:lpstr>DESARROLLO ACTIVIDAD</vt:lpstr>
      <vt:lpstr>Presentación de PowerPoint</vt:lpstr>
      <vt:lpstr>DESARROLLO</vt:lpstr>
      <vt:lpstr>CIERRE</vt:lpstr>
      <vt:lpstr>Para finalizar</vt:lpstr>
      <vt:lpstr>MUCHAS GRACIAS POR SU PARTICIPACIÒN  NOS ENCONTRAMOS EN LA PROXIMA CLASE VIRTUAL DEL 5 Y 8 DE OCTUBRE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UTP San Andrés</dc:creator>
  <cp:lastModifiedBy>profemarcearmijo@outlook.es</cp:lastModifiedBy>
  <cp:revision>176</cp:revision>
  <dcterms:created xsi:type="dcterms:W3CDTF">2021-02-23T22:33:17Z</dcterms:created>
  <dcterms:modified xsi:type="dcterms:W3CDTF">2021-09-24T13:00:34Z</dcterms:modified>
</cp:coreProperties>
</file>